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3"/>
  </p:handoutMasterIdLst>
  <p:sldIdLst>
    <p:sldId id="256" r:id="rId2"/>
    <p:sldId id="289" r:id="rId3"/>
    <p:sldId id="276" r:id="rId4"/>
    <p:sldId id="290" r:id="rId5"/>
    <p:sldId id="291" r:id="rId6"/>
    <p:sldId id="293" r:id="rId7"/>
    <p:sldId id="296" r:id="rId8"/>
    <p:sldId id="292" r:id="rId9"/>
    <p:sldId id="295" r:id="rId10"/>
    <p:sldId id="297" r:id="rId11"/>
    <p:sldId id="308" r:id="rId12"/>
    <p:sldId id="294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</p:sldIdLst>
  <p:sldSz cx="9144000" cy="6858000" type="screen4x3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0545D0-78F3-42B3-B527-AEFCEE6165E4}" v="1" dt="2019-02-08T16:11:06.7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3" autoAdjust="0"/>
    <p:restoredTop sz="94660"/>
  </p:normalViewPr>
  <p:slideViewPr>
    <p:cSldViewPr>
      <p:cViewPr varScale="1">
        <p:scale>
          <a:sx n="65" d="100"/>
          <a:sy n="65" d="100"/>
        </p:scale>
        <p:origin x="126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ama Mohammed Moustafa Hosam Elde" userId="ab8f451e-a635-42ee-be12-e2dde55852bf" providerId="ADAL" clId="{F40545D0-78F3-42B3-B527-AEFCEE6165E4}"/>
    <pc:docChg chg="modSld">
      <pc:chgData name="Osama Mohammed Moustafa Hosam Elde" userId="ab8f451e-a635-42ee-be12-e2dde55852bf" providerId="ADAL" clId="{F40545D0-78F3-42B3-B527-AEFCEE6165E4}" dt="2019-02-08T16:11:06.771" v="0" actId="12"/>
      <pc:docMkLst>
        <pc:docMk/>
      </pc:docMkLst>
      <pc:sldChg chg="modSp">
        <pc:chgData name="Osama Mohammed Moustafa Hosam Elde" userId="ab8f451e-a635-42ee-be12-e2dde55852bf" providerId="ADAL" clId="{F40545D0-78F3-42B3-B527-AEFCEE6165E4}" dt="2019-02-08T16:11:06.771" v="0" actId="12"/>
        <pc:sldMkLst>
          <pc:docMk/>
          <pc:sldMk cId="2661610263" sldId="297"/>
        </pc:sldMkLst>
        <pc:spChg chg="mod">
          <ac:chgData name="Osama Mohammed Moustafa Hosam Elde" userId="ab8f451e-a635-42ee-be12-e2dde55852bf" providerId="ADAL" clId="{F40545D0-78F3-42B3-B527-AEFCEE6165E4}" dt="2019-02-08T16:11:06.771" v="0" actId="12"/>
          <ac:spMkLst>
            <pc:docMk/>
            <pc:sldMk cId="2661610263" sldId="297"/>
            <ac:spMk id="15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3D2B36-F59D-4CB9-B392-E2C7AF322A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3AB1F-B9DD-4132-940A-8ABE5F7FB8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5E461-3CAD-44E3-9FF4-CC22C912D9E2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0F7100-8AD7-4FA2-B017-F1B1B195BF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5031C7-6362-40ED-9B8D-59E0DEEC52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8DD46-4BA5-4330-8282-02D01326B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61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2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618"/>
            <a:ext cx="8763000" cy="688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8728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1609725" y="6376988"/>
            <a:ext cx="5715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fld id="{625131A4-7D58-45D1-898D-27C47F106129}" type="slidenum">
              <a:rPr lang="ar-SA" smtClean="0">
                <a:solidFill>
                  <a:schemeClr val="bg1"/>
                </a:solidFill>
                <a:latin typeface="Calibri" pitchFamily="34" charset="0"/>
              </a:rPr>
              <a:pPr eaLnBrk="1" hangingPunct="1"/>
              <a:t>10</a:t>
            </a:fld>
            <a:endParaRPr lang="en-US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" name="Content Placeholder 3"/>
          <p:cNvSpPr>
            <a:spLocks noGrp="1"/>
          </p:cNvSpPr>
          <p:nvPr>
            <p:ph idx="1"/>
          </p:nvPr>
        </p:nvSpPr>
        <p:spPr>
          <a:xfrm>
            <a:off x="0" y="1371600"/>
            <a:ext cx="8915400" cy="4953000"/>
          </a:xfrm>
        </p:spPr>
        <p:txBody>
          <a:bodyPr/>
          <a:lstStyle/>
          <a:p>
            <a:pPr marL="0" indent="0" algn="just" rtl="1">
              <a:buNone/>
            </a:pPr>
            <a:r>
              <a:rPr lang="ar-SA" sz="4400" b="1" dirty="0">
                <a:cs typeface="Arial" pitchFamily="34" charset="0"/>
              </a:rPr>
              <a:t>	</a:t>
            </a:r>
            <a:endParaRPr lang="en-US" dirty="0">
              <a:cs typeface="Arial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705100" y="381000"/>
            <a:ext cx="34290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rtl="1">
              <a:defRPr/>
            </a:pPr>
            <a:r>
              <a:rPr lang="ar-SA" sz="4400" b="1" dirty="0"/>
              <a:t> </a:t>
            </a:r>
            <a:r>
              <a:rPr lang="ar-SA" sz="4800" b="1" dirty="0"/>
              <a:t>انواع العينات </a:t>
            </a:r>
            <a:endParaRPr lang="en-US" sz="4800" b="1" dirty="0"/>
          </a:p>
        </p:txBody>
      </p:sp>
      <p:cxnSp>
        <p:nvCxnSpPr>
          <p:cNvPr id="17" name="Straight Connector 16"/>
          <p:cNvCxnSpPr/>
          <p:nvPr/>
        </p:nvCxnSpPr>
        <p:spPr>
          <a:xfrm rot="16200000" flipH="1">
            <a:off x="4343400" y="1257300"/>
            <a:ext cx="230188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943100" y="1371600"/>
            <a:ext cx="51816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1715294" y="1599406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6896894" y="1599406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600700" y="1828800"/>
            <a:ext cx="2819400" cy="7620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/>
              <a:t>عينات احتمالية</a:t>
            </a:r>
            <a:endParaRPr lang="en-US" sz="4000" b="1" dirty="0"/>
          </a:p>
        </p:txBody>
      </p:sp>
      <p:sp>
        <p:nvSpPr>
          <p:cNvPr id="22" name="Rounded Rectangle 21"/>
          <p:cNvSpPr/>
          <p:nvPr/>
        </p:nvSpPr>
        <p:spPr>
          <a:xfrm>
            <a:off x="342900" y="1828800"/>
            <a:ext cx="3733800" cy="7620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ar-SA" dirty="0"/>
              <a:t> </a:t>
            </a:r>
          </a:p>
          <a:p>
            <a:pPr algn="ctr">
              <a:defRPr/>
            </a:pPr>
            <a:r>
              <a:rPr lang="ar-SA" sz="4000" b="1" dirty="0"/>
              <a:t>عينات غير احتمالية</a:t>
            </a:r>
            <a:endParaRPr lang="en-US" sz="4000" b="1" dirty="0"/>
          </a:p>
          <a:p>
            <a:pPr algn="ctr">
              <a:defRPr/>
            </a:pP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rot="5400000">
            <a:off x="1791494" y="27424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266700" y="3962400"/>
            <a:ext cx="38862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dirty="0"/>
              <a:t> </a:t>
            </a:r>
            <a:r>
              <a:rPr lang="ar-SA" sz="3600" b="1" dirty="0"/>
              <a:t>العينة </a:t>
            </a:r>
            <a:r>
              <a:rPr lang="ar-SA" sz="3600" b="1" dirty="0">
                <a:solidFill>
                  <a:srgbClr val="FF0000"/>
                </a:solidFill>
              </a:rPr>
              <a:t>بالحصة</a:t>
            </a:r>
            <a:endParaRPr lang="en-US" sz="3600" b="1" dirty="0"/>
          </a:p>
        </p:txBody>
      </p:sp>
      <p:sp>
        <p:nvSpPr>
          <p:cNvPr id="25" name="Rounded Rectangle 24"/>
          <p:cNvSpPr/>
          <p:nvPr/>
        </p:nvSpPr>
        <p:spPr>
          <a:xfrm>
            <a:off x="647700" y="2895600"/>
            <a:ext cx="27432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dirty="0"/>
              <a:t> </a:t>
            </a:r>
            <a:r>
              <a:rPr lang="ar-SA" sz="4000" b="1" dirty="0"/>
              <a:t>العينة </a:t>
            </a:r>
            <a:r>
              <a:rPr lang="ar-SA" sz="4000" b="1" dirty="0">
                <a:solidFill>
                  <a:srgbClr val="FF0000"/>
                </a:solidFill>
              </a:rPr>
              <a:t>الغرضية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rot="5400000">
            <a:off x="1791494" y="38092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4419600" y="2895600"/>
            <a:ext cx="4572000" cy="28194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ar-SA" sz="4000" b="1" dirty="0"/>
          </a:p>
          <a:p>
            <a:pPr algn="ctr">
              <a:defRPr/>
            </a:pPr>
            <a:r>
              <a:rPr lang="ar-SA" sz="3600" b="1" dirty="0"/>
              <a:t>العينات </a:t>
            </a:r>
            <a:r>
              <a:rPr lang="ar-SA" sz="3600" b="1" dirty="0">
                <a:solidFill>
                  <a:srgbClr val="FF0000"/>
                </a:solidFill>
              </a:rPr>
              <a:t>العشوائية البسيطة</a:t>
            </a:r>
          </a:p>
          <a:p>
            <a:pPr algn="ctr">
              <a:defRPr/>
            </a:pPr>
            <a:r>
              <a:rPr lang="ar-SA" sz="3600" b="1" dirty="0"/>
              <a:t>العينات </a:t>
            </a:r>
            <a:r>
              <a:rPr lang="ar-SA" sz="3600" b="1" dirty="0">
                <a:solidFill>
                  <a:srgbClr val="FF0000"/>
                </a:solidFill>
              </a:rPr>
              <a:t>العشوائية</a:t>
            </a:r>
            <a:r>
              <a:rPr lang="ar-SA" sz="3600" b="1" dirty="0"/>
              <a:t> </a:t>
            </a:r>
            <a:r>
              <a:rPr lang="ar-SA" sz="3600" b="1" dirty="0">
                <a:solidFill>
                  <a:srgbClr val="FF0000"/>
                </a:solidFill>
              </a:rPr>
              <a:t>المنتظمة</a:t>
            </a:r>
          </a:p>
          <a:p>
            <a:pPr algn="ctr">
              <a:defRPr/>
            </a:pPr>
            <a:r>
              <a:rPr lang="ar-SA" sz="3600" b="1" dirty="0"/>
              <a:t>العينات </a:t>
            </a:r>
            <a:r>
              <a:rPr lang="ar-SA" sz="3600" b="1" dirty="0">
                <a:solidFill>
                  <a:srgbClr val="FF0000"/>
                </a:solidFill>
              </a:rPr>
              <a:t>العشوائية الطبقية</a:t>
            </a:r>
          </a:p>
          <a:p>
            <a:pPr algn="ctr">
              <a:defRPr/>
            </a:pPr>
            <a:r>
              <a:rPr lang="ar-SA" sz="3600" b="1" dirty="0"/>
              <a:t>العينة</a:t>
            </a:r>
            <a:r>
              <a:rPr lang="ar-SA" sz="3600" b="1" dirty="0">
                <a:solidFill>
                  <a:srgbClr val="FF0000"/>
                </a:solidFill>
              </a:rPr>
              <a:t> متعددة المراحل</a:t>
            </a:r>
          </a:p>
          <a:p>
            <a:pPr algn="ctr">
              <a:defRPr/>
            </a:pPr>
            <a:endParaRPr lang="en-US" sz="4000" b="1" dirty="0"/>
          </a:p>
        </p:txBody>
      </p:sp>
      <p:cxnSp>
        <p:nvCxnSpPr>
          <p:cNvPr id="28" name="Straight Arrow Connector 27"/>
          <p:cNvCxnSpPr/>
          <p:nvPr/>
        </p:nvCxnSpPr>
        <p:spPr>
          <a:xfrm rot="5400000">
            <a:off x="6973094" y="27424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571500" y="4971854"/>
            <a:ext cx="27432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dirty="0"/>
              <a:t> </a:t>
            </a:r>
            <a:r>
              <a:rPr lang="ar-SA" sz="4000" b="1" dirty="0"/>
              <a:t>العينة </a:t>
            </a:r>
            <a:r>
              <a:rPr lang="ar-SA" sz="4000" b="1" dirty="0">
                <a:solidFill>
                  <a:srgbClr val="FF0000"/>
                </a:solidFill>
              </a:rPr>
              <a:t>العرضية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rot="5400000">
            <a:off x="1791494" y="4876006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610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3352800" y="2609654"/>
            <a:ext cx="2819400" cy="7620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/>
              <a:t>عينات احتمالية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19516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FF0000"/>
                </a:solidFill>
              </a:rPr>
              <a:t>العينات العشوائية البسيطة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9" y="1219200"/>
            <a:ext cx="3914775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981" y="3362325"/>
            <a:ext cx="478155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1828800"/>
            <a:ext cx="9034020" cy="1532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419600"/>
            <a:ext cx="26955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9200"/>
            <a:ext cx="9105900" cy="1455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0269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FF0000"/>
                </a:solidFill>
              </a:rPr>
              <a:t>العينات العشوائية البسيطة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399"/>
            <a:ext cx="8865909" cy="846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http://i01.i.aliimg.com/img/pb/155/935/470/470935155_1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495" y="4038600"/>
            <a:ext cx="236220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28" y="2157558"/>
            <a:ext cx="8930882" cy="1500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0713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FF0000"/>
                </a:solidFill>
              </a:rPr>
              <a:t>العينات العشوائية البسيطة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399"/>
            <a:ext cx="8865909" cy="846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554" y="1718819"/>
            <a:ext cx="352425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554" y="2514600"/>
            <a:ext cx="4762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90774"/>
            <a:ext cx="51149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838" y="2857500"/>
            <a:ext cx="54006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5" y="2395188"/>
            <a:ext cx="2536203" cy="481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88" y="2960605"/>
            <a:ext cx="81915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89180"/>
            <a:ext cx="1428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461" y="3368609"/>
            <a:ext cx="124777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446380"/>
            <a:ext cx="54387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22428" y="3539265"/>
            <a:ext cx="1854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1600" dirty="0"/>
              <a:t>ارقام من اربع خانات مثلا</a:t>
            </a:r>
            <a:endParaRPr lang="en-US" sz="1600" dirty="0"/>
          </a:p>
        </p:txBody>
      </p:sp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567" y="3933825"/>
            <a:ext cx="645795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2" y="3854384"/>
            <a:ext cx="164782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461627"/>
            <a:ext cx="5462587" cy="206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824" y="4475606"/>
            <a:ext cx="3171874" cy="30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554" y="4773779"/>
            <a:ext cx="502959" cy="331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919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FF0000"/>
                </a:solidFill>
              </a:rPr>
              <a:t>العينات العشوائية البسيطة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399"/>
            <a:ext cx="8865909" cy="846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8153400" cy="2108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http://www.roulette-systems.org/wp-content/uploads/2012/11/somerandomnumber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598" y="4191000"/>
            <a:ext cx="4356754" cy="217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upload.wikimedia.org/wikipedia/commons/thumb/c/c1/Computer-aj_aj_ashton_01.svg/320px-Computer-aj_aj_ashton_01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658391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935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75000"/>
                  </a:schemeClr>
                </a:solidFill>
              </a:rPr>
              <a:t>العينات العشوائية المنتظمة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27" y="1214439"/>
            <a:ext cx="9067800" cy="1454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5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24" y="3048000"/>
            <a:ext cx="3642432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81400" y="4220202"/>
            <a:ext cx="5153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000" dirty="0"/>
              <a:t>في الشكل مثال لثلاث عينات منتظمة مأخوذه من نفس المجتمع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2645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75000"/>
                  </a:schemeClr>
                </a:solidFill>
              </a:rPr>
              <a:t>العينات العشوائية المنتظمة</a:t>
            </a:r>
            <a:endParaRPr lang="en-US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AutoShape 5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29200" y="1034534"/>
            <a:ext cx="3935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400" dirty="0">
                <a:solidFill>
                  <a:schemeClr val="tx2">
                    <a:lumMod val="75000"/>
                  </a:schemeClr>
                </a:solidFill>
              </a:rPr>
              <a:t>طريقة اختيار العينة العشوائية المنتظمة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616063"/>
            <a:ext cx="2858578" cy="36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676" y="1981287"/>
            <a:ext cx="7517093" cy="4725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1157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7030A0"/>
                </a:solidFill>
              </a:rPr>
              <a:t>العينات العشوائية الطبقية</a:t>
            </a:r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2" name="AutoShape 5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4" y="990600"/>
            <a:ext cx="8924891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29" y="3581400"/>
            <a:ext cx="8348681" cy="2434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046490"/>
            <a:ext cx="6160910" cy="451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https://encrypted-tbn0.gstatic.com/images?q=tbn:ANd9GcQLsZxQqMOZ6z-NjAZ1Tu76Wfwz0KzpM-PFGQFk4za48QTJjdrkU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4" y="26791"/>
            <a:ext cx="1241163" cy="107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35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7030A0"/>
                </a:solidFill>
              </a:rPr>
              <a:t>العينات العشوائية الطبقية</a:t>
            </a:r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2" name="AutoShape 5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https://encrypted-tbn0.gstatic.com/images?q=tbn:ANd9GcQLsZxQqMOZ6z-NjAZ1Tu76Wfwz0KzpM-PFGQFk4za48QTJjdrkU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7" y="160338"/>
            <a:ext cx="1241163" cy="107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57626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6091" y="1207442"/>
            <a:ext cx="1821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400" dirty="0"/>
              <a:t>يوجد طريقتين لــ</a:t>
            </a:r>
            <a:endParaRPr lang="en-US" sz="2400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299" y="1639845"/>
            <a:ext cx="27432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00" y="2362200"/>
            <a:ext cx="8807896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914400" y="5105400"/>
            <a:ext cx="1143000" cy="1066800"/>
            <a:chOff x="914400" y="5105400"/>
            <a:chExt cx="1143000" cy="1066800"/>
          </a:xfrm>
        </p:grpSpPr>
        <p:sp>
          <p:nvSpPr>
            <p:cNvPr id="6" name="Oval 5"/>
            <p:cNvSpPr/>
            <p:nvPr/>
          </p:nvSpPr>
          <p:spPr>
            <a:xfrm>
              <a:off x="914400" y="5105400"/>
              <a:ext cx="1143000" cy="1066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619847" y="5295899"/>
              <a:ext cx="355060" cy="38099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52712" y="5486398"/>
            <a:ext cx="705447" cy="723900"/>
            <a:chOff x="914400" y="5105400"/>
            <a:chExt cx="1143000" cy="1066800"/>
          </a:xfrm>
        </p:grpSpPr>
        <p:sp>
          <p:nvSpPr>
            <p:cNvPr id="21" name="Oval 20"/>
            <p:cNvSpPr/>
            <p:nvPr/>
          </p:nvSpPr>
          <p:spPr>
            <a:xfrm>
              <a:off x="914400" y="5105400"/>
              <a:ext cx="1143000" cy="1066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619847" y="5295899"/>
              <a:ext cx="355060" cy="38099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904201" y="5744932"/>
            <a:ext cx="544963" cy="491218"/>
            <a:chOff x="914400" y="5105400"/>
            <a:chExt cx="1143000" cy="1066800"/>
          </a:xfrm>
        </p:grpSpPr>
        <p:sp>
          <p:nvSpPr>
            <p:cNvPr id="24" name="Oval 23"/>
            <p:cNvSpPr/>
            <p:nvPr/>
          </p:nvSpPr>
          <p:spPr>
            <a:xfrm>
              <a:off x="914400" y="5105400"/>
              <a:ext cx="1143000" cy="1066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619847" y="5295899"/>
              <a:ext cx="355060" cy="38099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63710" y="623772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dirty="0"/>
              <a:t>طبقة 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588057" y="632460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dirty="0"/>
              <a:t>طبقة 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882916" y="633324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dirty="0"/>
              <a:t>طبقة 2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797377" y="5029200"/>
            <a:ext cx="641023" cy="4571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34445" y="485867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dirty="0"/>
              <a:t>العينة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80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800225"/>
            <a:ext cx="54102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5698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7030A0"/>
                </a:solidFill>
              </a:rPr>
              <a:t>العينات العشوائية الطبقية</a:t>
            </a:r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2" name="AutoShape 5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https://encrypted-tbn0.gstatic.com/images?q=tbn:ANd9GcQLsZxQqMOZ6z-NjAZ1Tu76Wfwz0KzpM-PFGQFk4za48QTJjdrkU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7" y="160338"/>
            <a:ext cx="1241163" cy="107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57626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6091" y="1207442"/>
            <a:ext cx="1821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400" dirty="0"/>
              <a:t>يوجد طريقتين لــ</a:t>
            </a:r>
            <a:endParaRPr lang="en-US" sz="2400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42398"/>
            <a:ext cx="274320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951" y="2309148"/>
            <a:ext cx="6764577" cy="4472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61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7030A0"/>
                </a:solidFill>
              </a:rPr>
              <a:t>العينات العشوائية الطبقية</a:t>
            </a:r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2" name="AutoShape 5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https://encrypted-tbn0.gstatic.com/images?q=tbn:ANd9GcQLsZxQqMOZ6z-NjAZ1Tu76Wfwz0KzpM-PFGQFk4za48QTJjdrkU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7" y="160338"/>
            <a:ext cx="1241163" cy="107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57626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06091" y="1207442"/>
            <a:ext cx="1821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400" dirty="0"/>
              <a:t>يوجد طريقتين لــ</a:t>
            </a:r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0" y="1733550"/>
            <a:ext cx="363855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428875"/>
            <a:ext cx="8752701" cy="1054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378401"/>
            <a:ext cx="8836025" cy="96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914400" y="5105400"/>
            <a:ext cx="1143000" cy="1066800"/>
            <a:chOff x="914400" y="5105400"/>
            <a:chExt cx="1143000" cy="1066800"/>
          </a:xfrm>
        </p:grpSpPr>
        <p:sp>
          <p:nvSpPr>
            <p:cNvPr id="14" name="Oval 13"/>
            <p:cNvSpPr/>
            <p:nvPr/>
          </p:nvSpPr>
          <p:spPr>
            <a:xfrm>
              <a:off x="914400" y="5105400"/>
              <a:ext cx="1143000" cy="1066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619847" y="5295899"/>
              <a:ext cx="355060" cy="38099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963710" y="623772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dirty="0"/>
              <a:t>طبقة 1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797377" y="5029200"/>
            <a:ext cx="641023" cy="4571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34445" y="4858674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dirty="0"/>
              <a:t>العينة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005435" y="5070049"/>
            <a:ext cx="1143000" cy="1066800"/>
            <a:chOff x="914400" y="5105400"/>
            <a:chExt cx="1143000" cy="1066800"/>
          </a:xfrm>
        </p:grpSpPr>
        <p:sp>
          <p:nvSpPr>
            <p:cNvPr id="20" name="Oval 19"/>
            <p:cNvSpPr/>
            <p:nvPr/>
          </p:nvSpPr>
          <p:spPr>
            <a:xfrm>
              <a:off x="914400" y="5105400"/>
              <a:ext cx="1143000" cy="1066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619847" y="5295899"/>
              <a:ext cx="355060" cy="38099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054745" y="620237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dirty="0"/>
              <a:t>طبقة 2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129319" y="5007989"/>
            <a:ext cx="1143000" cy="1066800"/>
            <a:chOff x="914400" y="5105400"/>
            <a:chExt cx="1143000" cy="1066800"/>
          </a:xfrm>
        </p:grpSpPr>
        <p:sp>
          <p:nvSpPr>
            <p:cNvPr id="26" name="Oval 25"/>
            <p:cNvSpPr/>
            <p:nvPr/>
          </p:nvSpPr>
          <p:spPr>
            <a:xfrm>
              <a:off x="914400" y="5105400"/>
              <a:ext cx="1143000" cy="1066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1619847" y="5295899"/>
              <a:ext cx="355060" cy="380999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178629" y="614031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dirty="0"/>
              <a:t>طبقة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23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tx2">
                    <a:lumMod val="75000"/>
                  </a:schemeClr>
                </a:solidFill>
              </a:rPr>
              <a:t>العينة متعددة المراحل</a:t>
            </a:r>
            <a:endParaRPr lang="en-US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AutoShape 5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066800"/>
            <a:ext cx="8781821" cy="284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57" y="4296858"/>
            <a:ext cx="8953500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497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819400" y="2667000"/>
            <a:ext cx="3733800" cy="7620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ar-SA" dirty="0"/>
              <a:t> </a:t>
            </a:r>
          </a:p>
          <a:p>
            <a:pPr algn="ctr">
              <a:defRPr/>
            </a:pPr>
            <a:r>
              <a:rPr lang="ar-SA" sz="4000" b="1" dirty="0"/>
              <a:t>عينات غير احتمالية</a:t>
            </a:r>
            <a:endParaRPr lang="en-US" sz="4000" b="1" dirty="0"/>
          </a:p>
          <a:p>
            <a:pPr algn="ctr">
              <a:defRPr/>
            </a:pP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962400"/>
            <a:ext cx="6858000" cy="1012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8779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ECF6F8"/>
                </a:solidFill>
              </a:rPr>
              <a:t>العينة الغرضية</a:t>
            </a:r>
            <a:endParaRPr lang="en-US" sz="4000" b="1" dirty="0">
              <a:solidFill>
                <a:srgbClr val="ECF6F8"/>
              </a:solidFill>
            </a:endParaRPr>
          </a:p>
        </p:txBody>
      </p:sp>
      <p:sp>
        <p:nvSpPr>
          <p:cNvPr id="2" name="AutoShape 5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295400"/>
            <a:ext cx="8988425" cy="175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923" y="4724400"/>
            <a:ext cx="42100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5229225"/>
            <a:ext cx="8730302" cy="909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 descr="http://1.bp.blogspot.com/-rMOIQ6NCZhA/T6CGnoju7_I/AAAAAAAABhA/-89DYKqjusM/s1600/sampling+method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70950"/>
            <a:ext cx="3124200" cy="231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620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ECF6F8"/>
                </a:solidFill>
              </a:rPr>
              <a:t>العينة بالحصة </a:t>
            </a:r>
            <a:endParaRPr lang="en-US" sz="4000" b="1" dirty="0">
              <a:solidFill>
                <a:srgbClr val="ECF6F8"/>
              </a:solidFill>
            </a:endParaRPr>
          </a:p>
        </p:txBody>
      </p:sp>
      <p:sp>
        <p:nvSpPr>
          <p:cNvPr id="2" name="AutoShape 5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16" y="1143000"/>
            <a:ext cx="8544684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229099"/>
            <a:ext cx="8267700" cy="2534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542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ECF6F8"/>
                </a:solidFill>
              </a:rPr>
              <a:t>العينة بالحصة </a:t>
            </a:r>
            <a:endParaRPr lang="en-US" sz="4000" b="1" dirty="0">
              <a:solidFill>
                <a:srgbClr val="ECF6F8"/>
              </a:solidFill>
            </a:endParaRPr>
          </a:p>
        </p:txBody>
      </p:sp>
      <p:sp>
        <p:nvSpPr>
          <p:cNvPr id="2" name="AutoShape 5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447800"/>
            <a:ext cx="22383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654" y="1505146"/>
            <a:ext cx="33813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1" y="2362200"/>
            <a:ext cx="8995938" cy="286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3181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ECF6F8"/>
                </a:solidFill>
              </a:rPr>
              <a:t>العينة العرضية</a:t>
            </a:r>
            <a:endParaRPr lang="en-US" sz="4000" b="1" dirty="0">
              <a:solidFill>
                <a:srgbClr val="ECF6F8"/>
              </a:solidFill>
            </a:endParaRPr>
          </a:p>
        </p:txBody>
      </p:sp>
      <p:sp>
        <p:nvSpPr>
          <p:cNvPr id="2" name="AutoShape 5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83" y="1371600"/>
            <a:ext cx="8458200" cy="2736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99" y="4108328"/>
            <a:ext cx="7620000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72200" y="6172200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dirty="0"/>
              <a:t>اختيار عشوائي بلا قيود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892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667000" y="2667000"/>
            <a:ext cx="4343400" cy="7620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002060"/>
                </a:solidFill>
              </a:rPr>
              <a:t>مصادر الخطأ في العينة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2" name="AutoShape 5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74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14600" y="312738"/>
            <a:ext cx="4343400" cy="762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002060"/>
                </a:solidFill>
              </a:rPr>
              <a:t>مصادر الخطأ في العينة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2" name="AutoShape 5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329219"/>
            <a:ext cx="8839200" cy="225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3569085"/>
            <a:ext cx="7924800" cy="3247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0806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0" y="1219200"/>
            <a:ext cx="1814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3200" dirty="0"/>
              <a:t>مدرس المادة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757893" y="2819400"/>
            <a:ext cx="3541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3200" dirty="0"/>
              <a:t>دكتور : اسامة حسام الدين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902691" y="4495800"/>
            <a:ext cx="6023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http://osama-hosam.blogspot.com</a:t>
            </a:r>
          </a:p>
        </p:txBody>
      </p:sp>
    </p:spTree>
    <p:extLst>
      <p:ext uri="{BB962C8B-B14F-4D97-AF65-F5344CB8AC3E}">
        <p14:creationId xmlns:p14="http://schemas.microsoft.com/office/powerpoint/2010/main" val="178797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514600" y="312738"/>
            <a:ext cx="4343400" cy="762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002060"/>
                </a:solidFill>
              </a:rPr>
              <a:t>مصادر الخطأ في العينة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2" name="AutoShape 5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08" y="1524000"/>
            <a:ext cx="8754694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3252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905000" y="1676400"/>
            <a:ext cx="5334000" cy="3657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002060"/>
                </a:solidFill>
              </a:rPr>
              <a:t>نهاية الفصل الثاني</a:t>
            </a:r>
          </a:p>
          <a:p>
            <a:pPr algn="ctr">
              <a:defRPr/>
            </a:pPr>
            <a:endParaRPr lang="ar-SA" sz="4000" b="1" dirty="0">
              <a:solidFill>
                <a:srgbClr val="002060"/>
              </a:solidFill>
            </a:endParaRPr>
          </a:p>
          <a:p>
            <a:pPr algn="ctr">
              <a:defRPr/>
            </a:pPr>
            <a:r>
              <a:rPr lang="ar-SA" sz="4000" b="1" dirty="0">
                <a:solidFill>
                  <a:srgbClr val="002060"/>
                </a:solidFill>
              </a:rPr>
              <a:t>شكرا 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2" name="AutoShape 5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8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785813"/>
            <a:ext cx="9067800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438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9" y="1557996"/>
            <a:ext cx="8915400" cy="1682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26473"/>
            <a:ext cx="32956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206791"/>
            <a:ext cx="8856679" cy="3620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5695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685800"/>
            <a:ext cx="22098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610600" cy="2396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599" y="3962400"/>
            <a:ext cx="7248525" cy="1681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946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685800"/>
            <a:ext cx="22098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img08.arabsh.com/uploads/image/2013/05/04/0c36444e60f50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28800"/>
            <a:ext cx="6838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446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685800"/>
            <a:ext cx="22098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45911"/>
            <a:ext cx="24288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99" y="1981200"/>
            <a:ext cx="73247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30" y="2505075"/>
            <a:ext cx="8967788" cy="96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63" y="3466838"/>
            <a:ext cx="8582025" cy="98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12" y="4495800"/>
            <a:ext cx="8486776" cy="129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8859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.imgur.com/mrkM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18" y="3476625"/>
            <a:ext cx="3371668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685800"/>
            <a:ext cx="22098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413" y="1143000"/>
            <a:ext cx="27908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905000"/>
            <a:ext cx="28098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125" y="2466975"/>
            <a:ext cx="37909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43225"/>
            <a:ext cx="53721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670" y="3476625"/>
            <a:ext cx="54864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5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948" y="4000500"/>
            <a:ext cx="538162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6" name="Picture 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623" y="4657725"/>
            <a:ext cx="41719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7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748" y="5029200"/>
            <a:ext cx="545782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8" name="Picture 1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5562600"/>
            <a:ext cx="526732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6191250"/>
            <a:ext cx="39052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4652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155</Words>
  <Application>Microsoft Office PowerPoint</Application>
  <PresentationFormat>On-screen Show (4:3)</PresentationFormat>
  <Paragraphs>56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OsamaHosamLA</dc:creator>
  <cp:lastModifiedBy>Osama Mohammed Moustafa Hosam Elde</cp:lastModifiedBy>
  <cp:revision>54</cp:revision>
  <cp:lastPrinted>2017-07-18T06:32:22Z</cp:lastPrinted>
  <dcterms:created xsi:type="dcterms:W3CDTF">2006-08-16T00:00:00Z</dcterms:created>
  <dcterms:modified xsi:type="dcterms:W3CDTF">2019-02-08T16:11:11Z</dcterms:modified>
</cp:coreProperties>
</file>